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0" r:id="rId4"/>
  </p:sldMasterIdLst>
  <p:notesMasterIdLst>
    <p:notesMasterId r:id="rId17"/>
  </p:notesMasterIdLst>
  <p:handoutMasterIdLst>
    <p:handoutMasterId r:id="rId18"/>
  </p:handoutMasterIdLst>
  <p:sldIdLst>
    <p:sldId id="257" r:id="rId5"/>
    <p:sldId id="266" r:id="rId6"/>
    <p:sldId id="275" r:id="rId7"/>
    <p:sldId id="276" r:id="rId8"/>
    <p:sldId id="277" r:id="rId9"/>
    <p:sldId id="278" r:id="rId10"/>
    <p:sldId id="339" r:id="rId11"/>
    <p:sldId id="340" r:id="rId12"/>
    <p:sldId id="344" r:id="rId13"/>
    <p:sldId id="345" r:id="rId14"/>
    <p:sldId id="346"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22" autoAdjust="0"/>
    <p:restoredTop sz="94628"/>
  </p:normalViewPr>
  <p:slideViewPr>
    <p:cSldViewPr snapToGrid="0" snapToObjects="1">
      <p:cViewPr varScale="1">
        <p:scale>
          <a:sx n="93" d="100"/>
          <a:sy n="93" d="100"/>
        </p:scale>
        <p:origin x="701" y="72"/>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a:t>Set a destination and/or travel theme</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dirty="0">
              <a:solidFill>
                <a:schemeClr val="bg2"/>
              </a:solidFill>
            </a:rPr>
            <a:t>1</a:t>
          </a: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a:t>Set travel dates, mode of travel, </a:t>
          </a:r>
          <a:br>
            <a:rPr lang="en-US" sz="1400" dirty="0"/>
          </a:br>
          <a:r>
            <a:rPr lang="en-US" sz="1400" dirty="0"/>
            <a:t>and find accommodations</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dirty="0">
              <a:solidFill>
                <a:schemeClr val="bg2"/>
              </a:solidFill>
            </a:rPr>
            <a:t>2</a:t>
          </a: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a:t>Find local attractions, food venues, and activities</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dirty="0">
              <a:solidFill>
                <a:schemeClr val="bg2"/>
              </a:solidFill>
            </a:rPr>
            <a:t>3</a:t>
          </a:r>
        </a:p>
      </dgm:t>
    </dgm:pt>
    <dgm:pt modelId="{3C40F323-2A26-1146-9131-B2D8B599E05D}" type="pres">
      <dgm:prSet presAssocID="{D4503D04-C97E-4622-AE07-D0307CB3B4CA}" presName="linearFlow" presStyleCnt="0">
        <dgm:presLayoutVars>
          <dgm:dir/>
          <dgm:animLvl val="lvl"/>
          <dgm:resizeHandles val="exact"/>
        </dgm:presLayoutVars>
      </dgm:prSet>
      <dgm:spPr/>
      <dgm:t>
        <a:bodyPr/>
        <a:lstStyle/>
        <a:p>
          <a:endParaRPr lang="en-US"/>
        </a:p>
      </dgm:t>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t>
        <a:bodyPr/>
        <a:lstStyle/>
        <a:p>
          <a:endParaRPr lang="en-US"/>
        </a:p>
      </dgm:t>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t>
        <a:bodyPr/>
        <a:lstStyle/>
        <a:p>
          <a:endParaRPr lang="en-US"/>
        </a:p>
      </dgm:t>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t>
        <a:bodyPr/>
        <a:lstStyle/>
        <a:p>
          <a:endParaRPr lang="en-US"/>
        </a:p>
      </dgm:t>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t>
        <a:bodyPr/>
        <a:lstStyle/>
        <a:p>
          <a:endParaRPr lang="en-US"/>
        </a:p>
      </dgm:t>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t>
        <a:bodyPr/>
        <a:lstStyle/>
        <a:p>
          <a:endParaRPr lang="en-US"/>
        </a:p>
      </dgm:t>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D9F8793A-7523-F649-AD1E-5DFCA97DCCFA}" type="presOf" srcId="{FEF1E80E-8A9E-4B0A-817C-2A4CFDCF3FB2}" destId="{D40ADF37-3E5B-2D42-9470-8264667346F7}" srcOrd="0" destOrd="0" presId="urn:microsoft.com/office/officeart/2016/7/layout/LinearArrowProcessNumbered"/>
    <dgm:cxn modelId="{42720694-3F25-164D-8BA7-13098CD1C309}" type="presOf" srcId="{4E8D2E69-0173-4BD3-B96A-7A9C5DD12B47}" destId="{EA4D4141-C1BF-E74E-8ECF-933FF6EE68D4}"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9640184F-42CF-0441-8D18-50F45B342AD6}" type="presOf" srcId="{808B76D0-8EC7-469A-93AC-7A6017188A9D}" destId="{CE8B700A-AC6F-0E47-AEFA-DA760C3E6A6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62985F13-79FA-BC4A-8783-3DAA0F1FAA2F}" type="presOf" srcId="{93A6A030-ABAB-4EFA-B539-0FDB3E07C1EF}" destId="{2CCAA94D-0D9E-CB40-97A3-00A05F4F0DC2}" srcOrd="0" destOrd="0" presId="urn:microsoft.com/office/officeart/2016/7/layout/LinearArrowProcessNumbered"/>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dirty="0">
              <a:solidFill>
                <a:schemeClr val="bg2"/>
              </a:solidFill>
            </a:rPr>
            <a:t>1</a:t>
          </a: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a:t>Set a destination and/or travel theme</a:t>
          </a:r>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dirty="0">
              <a:solidFill>
                <a:schemeClr val="bg2"/>
              </a:solidFill>
            </a:rPr>
            <a:t>2</a:t>
          </a: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a:t>Set travel dates, mode of travel, </a:t>
          </a:r>
          <a:br>
            <a:rPr lang="en-US" sz="1400" kern="1200" dirty="0"/>
          </a:br>
          <a:r>
            <a:rPr lang="en-US" sz="1400" kern="1200" dirty="0"/>
            <a:t>and find accommodations</a:t>
          </a:r>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lvl="0" algn="ctr" defTabSz="1733550">
            <a:lnSpc>
              <a:spcPct val="90000"/>
            </a:lnSpc>
            <a:spcBef>
              <a:spcPct val="0"/>
            </a:spcBef>
            <a:spcAft>
              <a:spcPct val="35000"/>
            </a:spcAft>
          </a:pPr>
          <a:r>
            <a:rPr lang="en-US" sz="3900" kern="1200" dirty="0">
              <a:solidFill>
                <a:schemeClr val="bg2"/>
              </a:solidFill>
            </a:rPr>
            <a:t>3</a:t>
          </a: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lvl="0" algn="ctr" defTabSz="622300">
            <a:lnSpc>
              <a:spcPct val="90000"/>
            </a:lnSpc>
            <a:spcBef>
              <a:spcPct val="0"/>
            </a:spcBef>
            <a:spcAft>
              <a:spcPct val="35000"/>
            </a:spcAft>
          </a:pPr>
          <a:r>
            <a:rPr lang="en-US" sz="1400" kern="1200" dirty="0"/>
            <a:t>Find local attractions, food venues, and activities</a:t>
          </a:r>
        </a:p>
      </dsp:txBody>
      <dsp:txXfrm>
        <a:off x="4116969" y="1673510"/>
        <a:ext cx="1851278" cy="1595344"/>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10/11/2022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10/11/2022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12</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10/11/2022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10/11/2022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10/11/2022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10/11/2022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10/11/2022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jpeg"/><Relationship Id="rId10" Type="http://schemas.microsoft.com/office/2007/relationships/diagramDrawing" Target="../diagrams/drawing1.xml"/><Relationship Id="rId4" Type="http://schemas.openxmlformats.org/officeDocument/2006/relationships/image" Target="../media/image3.jpe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fontScale="90000"/>
          </a:bodyPr>
          <a:lstStyle/>
          <a:p>
            <a:r>
              <a:rPr lang="en-US" sz="6000" i="1" dirty="0" smtClean="0">
                <a:solidFill>
                  <a:schemeClr val="bg2"/>
                </a:solidFill>
                <a:effectLst>
                  <a:outerShdw blurRad="38100" dist="38100" dir="2700000" algn="tl">
                    <a:srgbClr val="000000">
                      <a:alpha val="43137"/>
                    </a:srgbClr>
                  </a:outerShdw>
                </a:effectLst>
                <a:latin typeface="Baskerville Old Face" panose="02020602080505020303" pitchFamily="18" charset="0"/>
              </a:rPr>
              <a:t>TMS: Tours management system</a:t>
            </a:r>
            <a:endParaRPr lang="en-US" sz="6000" i="1" dirty="0">
              <a:solidFill>
                <a:schemeClr val="bg2"/>
              </a:solidFill>
              <a:effectLst>
                <a:outerShdw blurRad="38100" dist="38100" dir="2700000" algn="tl">
                  <a:srgbClr val="000000">
                    <a:alpha val="43137"/>
                  </a:srgbClr>
                </a:outerShdw>
              </a:effectLst>
              <a:latin typeface="Baskerville Old Face" panose="02020602080505020303" pitchFamily="18" charset="0"/>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i="1" dirty="0" smtClean="0">
                <a:solidFill>
                  <a:schemeClr val="bg2"/>
                </a:solidFill>
                <a:latin typeface="Baskerville Old Face" panose="02020602080505020303" pitchFamily="18" charset="0"/>
              </a:rPr>
              <a:t>Let’s Travel the Gujarat with Us</a:t>
            </a: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Budget Estimate :-</a:t>
            </a:r>
          </a:p>
          <a:p>
            <a:pPr marL="0" indent="0">
              <a:buNone/>
            </a:pPr>
            <a:r>
              <a:rPr lang="en-US" dirty="0" smtClean="0"/>
              <a:t>	Places display to user as per user given Amount.</a:t>
            </a:r>
          </a:p>
          <a:p>
            <a:pPr>
              <a:buFont typeface="Wingdings" panose="05000000000000000000" pitchFamily="2" charset="2"/>
              <a:buChar char="Ø"/>
            </a:pPr>
            <a:r>
              <a:rPr lang="en-US" dirty="0" smtClean="0"/>
              <a:t>Type of Places:-</a:t>
            </a:r>
          </a:p>
          <a:p>
            <a:pPr marL="0" indent="0">
              <a:buNone/>
            </a:pPr>
            <a:r>
              <a:rPr lang="en-US" dirty="0" smtClean="0"/>
              <a:t>	The places display as per user search. (Heritage, Cultural, Beach, Hill station, 	Temples, Palaces, etc.)</a:t>
            </a:r>
          </a:p>
          <a:p>
            <a:pPr>
              <a:buFont typeface="Wingdings" panose="05000000000000000000" pitchFamily="2" charset="2"/>
              <a:buChar char="Ø"/>
            </a:pPr>
            <a:r>
              <a:rPr lang="en-US" dirty="0" smtClean="0"/>
              <a:t>Hotel Booking available.</a:t>
            </a:r>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36409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latin typeface="Baskerville Old Face" panose="02020602080505020303" pitchFamily="18" charset="0"/>
              </a:rPr>
              <a:t>Conclusion.</a:t>
            </a:r>
            <a:endParaRPr lang="en-US" b="1" i="1"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Conclusion Tours </a:t>
            </a:r>
            <a:r>
              <a:rPr lang="en-US" dirty="0">
                <a:latin typeface="Times New Roman" panose="02020603050405020304" pitchFamily="18" charset="0"/>
                <a:cs typeface="Times New Roman" panose="02020603050405020304" pitchFamily="18" charset="0"/>
              </a:rPr>
              <a:t>management system proves to be a strong system which has </a:t>
            </a:r>
            <a:r>
              <a:rPr lang="en-US" dirty="0" smtClean="0">
                <a:latin typeface="Times New Roman" panose="02020603050405020304" pitchFamily="18" charset="0"/>
                <a:cs typeface="Times New Roman" panose="02020603050405020304" pitchFamily="18" charset="0"/>
              </a:rPr>
              <a:t>followed </a:t>
            </a:r>
            <a:r>
              <a:rPr lang="en-US" dirty="0">
                <a:latin typeface="Times New Roman" panose="02020603050405020304" pitchFamily="18" charset="0"/>
                <a:cs typeface="Times New Roman" panose="02020603050405020304" pitchFamily="18" charset="0"/>
              </a:rPr>
              <a:t>all the industrial standards.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functional dependencies are also </a:t>
            </a:r>
            <a:r>
              <a:rPr lang="en-US" dirty="0" smtClean="0">
                <a:latin typeface="Times New Roman" panose="02020603050405020304" pitchFamily="18" charset="0"/>
                <a:cs typeface="Times New Roman" panose="02020603050405020304" pitchFamily="18" charset="0"/>
              </a:rPr>
              <a:t>listed. Working </a:t>
            </a:r>
            <a:r>
              <a:rPr lang="en-US" dirty="0">
                <a:latin typeface="Times New Roman" panose="02020603050405020304" pitchFamily="18" charset="0"/>
                <a:cs typeface="Times New Roman" panose="02020603050405020304" pitchFamily="18" charset="0"/>
              </a:rPr>
              <a:t>with such a system can enable the user to get any information </a:t>
            </a:r>
            <a:r>
              <a:rPr lang="en-US" dirty="0" smtClean="0">
                <a:latin typeface="Times New Roman" panose="02020603050405020304" pitchFamily="18" charset="0"/>
                <a:cs typeface="Times New Roman" panose="02020603050405020304" pitchFamily="18" charset="0"/>
              </a:rPr>
              <a:t>with low </a:t>
            </a:r>
            <a:r>
              <a:rPr lang="en-US" dirty="0">
                <a:latin typeface="Times New Roman" panose="02020603050405020304" pitchFamily="18" charset="0"/>
                <a:cs typeface="Times New Roman" panose="02020603050405020304" pitchFamily="18" charset="0"/>
              </a:rPr>
              <a:t>performance cost and increased </a:t>
            </a:r>
            <a:r>
              <a:rPr lang="en-US" dirty="0" smtClean="0">
                <a:latin typeface="Times New Roman" panose="02020603050405020304" pitchFamily="18" charset="0"/>
                <a:cs typeface="Times New Roman" panose="02020603050405020304" pitchFamily="18" charset="0"/>
              </a:rPr>
              <a:t>throughout</a:t>
            </a:r>
            <a:r>
              <a:rPr lang="en-US" dirty="0">
                <a:latin typeface="Times New Roman" panose="02020603050405020304" pitchFamily="18" charset="0"/>
                <a:cs typeface="Times New Roman" panose="02020603050405020304" pitchFamily="18" charset="0"/>
              </a:rPr>
              <a:t>. As the database is </a:t>
            </a:r>
            <a:r>
              <a:rPr lang="en-US" dirty="0" smtClean="0">
                <a:latin typeface="Times New Roman" panose="02020603050405020304" pitchFamily="18" charset="0"/>
                <a:cs typeface="Times New Roman" panose="02020603050405020304" pitchFamily="18" charset="0"/>
              </a:rPr>
              <a:t>created with </a:t>
            </a:r>
            <a:r>
              <a:rPr lang="en-US" dirty="0">
                <a:latin typeface="Times New Roman" panose="02020603050405020304" pitchFamily="18" charset="0"/>
                <a:cs typeface="Times New Roman" panose="02020603050405020304" pitchFamily="18" charset="0"/>
              </a:rPr>
              <a:t>good design, the system can comply with any demand in the future. </a:t>
            </a:r>
            <a:r>
              <a:rPr lang="en-US" dirty="0" smtClean="0">
                <a:latin typeface="Times New Roman" panose="02020603050405020304" pitchFamily="18" charset="0"/>
                <a:cs typeface="Times New Roman" panose="02020603050405020304" pitchFamily="18" charset="0"/>
              </a:rPr>
              <a:t>The most </a:t>
            </a:r>
            <a:r>
              <a:rPr lang="en-US" dirty="0">
                <a:latin typeface="Times New Roman" panose="02020603050405020304" pitchFamily="18" charset="0"/>
                <a:cs typeface="Times New Roman" panose="02020603050405020304" pitchFamily="18" charset="0"/>
              </a:rPr>
              <a:t>widely used complex queries are also stated above. Also, the </a:t>
            </a:r>
            <a:r>
              <a:rPr lang="en-US" dirty="0" smtClean="0">
                <a:latin typeface="Times New Roman" panose="02020603050405020304" pitchFamily="18" charset="0"/>
                <a:cs typeface="Times New Roman" panose="02020603050405020304" pitchFamily="18" charset="0"/>
              </a:rPr>
              <a:t>relational algebraic </a:t>
            </a:r>
            <a:r>
              <a:rPr lang="en-US" dirty="0">
                <a:latin typeface="Times New Roman" panose="02020603050405020304" pitchFamily="18" charset="0"/>
                <a:cs typeface="Times New Roman" panose="02020603050405020304" pitchFamily="18" charset="0"/>
              </a:rPr>
              <a:t>translation proves that the database is designed properly.</a:t>
            </a:r>
          </a:p>
        </p:txBody>
      </p:sp>
    </p:spTree>
    <p:extLst>
      <p:ext uri="{BB962C8B-B14F-4D97-AF65-F5344CB8AC3E}">
        <p14:creationId xmlns:p14="http://schemas.microsoft.com/office/powerpoint/2010/main" val="144949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en-US" dirty="0" smtClean="0">
                <a:solidFill>
                  <a:schemeClr val="bg2"/>
                </a:solidFill>
              </a:rPr>
              <a:t>TMS@gmail.com</a:t>
            </a:r>
            <a:endParaRPr lang="en-US" dirty="0">
              <a:solidFill>
                <a:schemeClr val="bg2"/>
              </a:solidFill>
            </a:endParaRP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Make a Plan</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extLst>
              <p:ext uri="{D42A27DB-BD31-4B8C-83A1-F6EECF244321}">
                <p14:modId xmlns:p14="http://schemas.microsoft.com/office/powerpoint/2010/main" val="3809871815"/>
              </p:ext>
            </p:extLst>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latin typeface="Baskerville Old Face" panose="02020602080505020303" pitchFamily="18" charset="0"/>
              </a:rPr>
              <a:t>Member Details</a:t>
            </a:r>
            <a:endParaRPr lang="en-US" b="1" i="1"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i="1" dirty="0" smtClean="0">
                <a:latin typeface="Baskerville Old Face" panose="02020602080505020303" pitchFamily="18" charset="0"/>
              </a:rPr>
              <a:t>Guide Name:- </a:t>
            </a:r>
          </a:p>
          <a:p>
            <a:pPr marL="0" indent="0">
              <a:buNone/>
            </a:pPr>
            <a:r>
              <a:rPr lang="en-US" i="1" dirty="0" smtClean="0">
                <a:latin typeface="Baskerville Old Face" panose="02020602080505020303" pitchFamily="18" charset="0"/>
              </a:rPr>
              <a:t>	 </a:t>
            </a:r>
            <a:r>
              <a:rPr lang="en-US" i="1" dirty="0" err="1" smtClean="0">
                <a:latin typeface="Baskerville Old Face" panose="02020602080505020303" pitchFamily="18" charset="0"/>
              </a:rPr>
              <a:t>Chaitali</a:t>
            </a:r>
            <a:r>
              <a:rPr lang="en-US" i="1" dirty="0" smtClean="0">
                <a:latin typeface="Baskerville Old Face" panose="02020602080505020303" pitchFamily="18" charset="0"/>
              </a:rPr>
              <a:t> Patel</a:t>
            </a:r>
          </a:p>
          <a:p>
            <a:pPr>
              <a:buFont typeface="Wingdings" panose="05000000000000000000" pitchFamily="2" charset="2"/>
              <a:buChar char="Ø"/>
            </a:pPr>
            <a:r>
              <a:rPr lang="en-US" i="1" dirty="0" smtClean="0">
                <a:latin typeface="Baskerville Old Face" panose="02020602080505020303" pitchFamily="18" charset="0"/>
              </a:rPr>
              <a:t>Programmers :-</a:t>
            </a:r>
          </a:p>
          <a:p>
            <a:pPr marL="0" indent="0">
              <a:buNone/>
            </a:pPr>
            <a:r>
              <a:rPr lang="en-US" i="1" dirty="0" smtClean="0">
                <a:latin typeface="Baskerville Old Face" panose="02020602080505020303" pitchFamily="18" charset="0"/>
              </a:rPr>
              <a:t>	Jariwala Vaibhav P.</a:t>
            </a:r>
          </a:p>
          <a:p>
            <a:pPr marL="0" indent="0">
              <a:buNone/>
            </a:pPr>
            <a:r>
              <a:rPr lang="en-US" i="1" dirty="0" smtClean="0">
                <a:latin typeface="Baskerville Old Face" panose="02020602080505020303" pitchFamily="18" charset="0"/>
              </a:rPr>
              <a:t>	</a:t>
            </a:r>
            <a:r>
              <a:rPr lang="en-US" i="1" dirty="0" err="1" smtClean="0">
                <a:latin typeface="Baskerville Old Face" panose="02020602080505020303" pitchFamily="18" charset="0"/>
              </a:rPr>
              <a:t>Gadiluhar</a:t>
            </a:r>
            <a:r>
              <a:rPr lang="en-US" i="1" dirty="0" smtClean="0">
                <a:latin typeface="Baskerville Old Face" panose="02020602080505020303" pitchFamily="18" charset="0"/>
              </a:rPr>
              <a:t> </a:t>
            </a:r>
            <a:r>
              <a:rPr lang="en-US" i="1" dirty="0" err="1" smtClean="0">
                <a:latin typeface="Baskerville Old Face" panose="02020602080505020303" pitchFamily="18" charset="0"/>
              </a:rPr>
              <a:t>Chandrakant</a:t>
            </a:r>
            <a:r>
              <a:rPr lang="en-US" i="1" dirty="0" smtClean="0">
                <a:latin typeface="Baskerville Old Face" panose="02020602080505020303" pitchFamily="18" charset="0"/>
              </a:rPr>
              <a:t> D.</a:t>
            </a:r>
          </a:p>
          <a:p>
            <a:pPr marL="0" indent="0">
              <a:buNone/>
            </a:pPr>
            <a:r>
              <a:rPr lang="en-US" i="1" dirty="0" smtClean="0">
                <a:latin typeface="Baskerville Old Face" panose="02020602080505020303" pitchFamily="18" charset="0"/>
              </a:rPr>
              <a:t>	</a:t>
            </a:r>
            <a:r>
              <a:rPr lang="en-US" i="1" dirty="0" err="1" smtClean="0">
                <a:latin typeface="Baskerville Old Face" panose="02020602080505020303" pitchFamily="18" charset="0"/>
              </a:rPr>
              <a:t>Kazi</a:t>
            </a:r>
            <a:r>
              <a:rPr lang="en-US" i="1" dirty="0" smtClean="0">
                <a:latin typeface="Baskerville Old Face" panose="02020602080505020303" pitchFamily="18" charset="0"/>
              </a:rPr>
              <a:t> Hamza Athar.</a:t>
            </a:r>
          </a:p>
          <a:p>
            <a:pPr marL="0" indent="0">
              <a:buNone/>
            </a:pPr>
            <a:r>
              <a:rPr lang="en-US" i="1" dirty="0" smtClean="0">
                <a:latin typeface="Baskerville Old Face" panose="02020602080505020303" pitchFamily="18" charset="0"/>
              </a:rPr>
              <a:t>	</a:t>
            </a:r>
            <a:r>
              <a:rPr lang="en-US" i="1" dirty="0" err="1" smtClean="0">
                <a:latin typeface="Baskerville Old Face" panose="02020602080505020303" pitchFamily="18" charset="0"/>
              </a:rPr>
              <a:t>Gurjar</a:t>
            </a:r>
            <a:r>
              <a:rPr lang="en-US" i="1" dirty="0" smtClean="0">
                <a:latin typeface="Baskerville Old Face" panose="02020602080505020303" pitchFamily="18" charset="0"/>
              </a:rPr>
              <a:t> </a:t>
            </a:r>
            <a:r>
              <a:rPr lang="en-US" i="1" dirty="0" err="1" smtClean="0">
                <a:latin typeface="Baskerville Old Face" panose="02020602080505020303" pitchFamily="18" charset="0"/>
              </a:rPr>
              <a:t>Piyushkumar</a:t>
            </a:r>
            <a:r>
              <a:rPr lang="en-US" i="1" dirty="0" smtClean="0">
                <a:latin typeface="Baskerville Old Face" panose="02020602080505020303" pitchFamily="18" charset="0"/>
              </a:rPr>
              <a:t> A.</a:t>
            </a:r>
          </a:p>
        </p:txBody>
      </p:sp>
    </p:spTree>
    <p:extLst>
      <p:ext uri="{BB962C8B-B14F-4D97-AF65-F5344CB8AC3E}">
        <p14:creationId xmlns:p14="http://schemas.microsoft.com/office/powerpoint/2010/main" val="225762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latin typeface="Baskerville Old Face" panose="02020602080505020303" pitchFamily="18" charset="0"/>
              </a:rPr>
              <a:t>Introduction:-</a:t>
            </a:r>
            <a:endParaRPr lang="en-US" b="1" i="1"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Tourism has turned out to be an economic booster contributing to the economic development of many countries over the last few decades. People see holidays as a necessity, and not as luxury in the present scenario. Tourism calls for coordination and cooperation between travel agents, tour operators, and tourists. Tourism has a few major elements − destinations, attractions, sites, accommodation, and all ancillary services.</a:t>
            </a:r>
          </a:p>
        </p:txBody>
      </p:sp>
    </p:spTree>
    <p:extLst>
      <p:ext uri="{BB962C8B-B14F-4D97-AF65-F5344CB8AC3E}">
        <p14:creationId xmlns:p14="http://schemas.microsoft.com/office/powerpoint/2010/main" val="95955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94719"/>
          </a:xfrm>
        </p:spPr>
        <p:txBody>
          <a:bodyPr/>
          <a:lstStyle/>
          <a:p>
            <a:r>
              <a:rPr lang="en-US" b="1" i="1" dirty="0" smtClean="0">
                <a:effectLst>
                  <a:outerShdw blurRad="38100" dist="38100" dir="2700000" algn="tl">
                    <a:srgbClr val="000000">
                      <a:alpha val="43137"/>
                    </a:srgbClr>
                  </a:outerShdw>
                </a:effectLst>
                <a:latin typeface="Baskerville Old Face" panose="02020602080505020303" pitchFamily="18" charset="0"/>
              </a:rPr>
              <a:t>Abstract</a:t>
            </a:r>
            <a:endParaRPr lang="en-US" b="1" i="1"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a:xfrm>
            <a:off x="1371600" y="1680519"/>
            <a:ext cx="9601200" cy="4186881"/>
          </a:xfrm>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Tourism Management System is a complete tourist fully integrated tourism web site. The website covers all the areas required for an including tourism, This project is developed to manage the tourist in the tourism management web site. The main module in this project are login</a:t>
            </a:r>
            <a:r>
              <a:rPr lang="en-US" dirty="0" smtClean="0">
                <a:latin typeface="Times New Roman" panose="02020603050405020304" pitchFamily="18" charset="0"/>
                <a:cs typeface="Times New Roman" panose="02020603050405020304" pitchFamily="18" charset="0"/>
              </a:rPr>
              <a:t>, tourist </a:t>
            </a:r>
            <a:r>
              <a:rPr lang="en-US" dirty="0">
                <a:latin typeface="Times New Roman" panose="02020603050405020304" pitchFamily="18" charset="0"/>
                <a:cs typeface="Times New Roman" panose="02020603050405020304" pitchFamily="18" charset="0"/>
              </a:rPr>
              <a:t>management, complaints and feedback.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Includes:- </a:t>
            </a:r>
          </a:p>
          <a:p>
            <a:pPr marL="514350" indent="-514350">
              <a:buFont typeface="+mj-lt"/>
              <a:buAutoNum type="romanLcPeriod"/>
            </a:pPr>
            <a:r>
              <a:rPr lang="en-US" dirty="0" smtClean="0">
                <a:latin typeface="Times New Roman" panose="02020603050405020304" pitchFamily="18" charset="0"/>
                <a:cs typeface="Times New Roman" panose="02020603050405020304" pitchFamily="18" charset="0"/>
              </a:rPr>
              <a:t>Registration </a:t>
            </a:r>
            <a:r>
              <a:rPr lang="en-US" dirty="0">
                <a:latin typeface="Times New Roman" panose="02020603050405020304" pitchFamily="18" charset="0"/>
                <a:cs typeface="Times New Roman" panose="02020603050405020304" pitchFamily="18" charset="0"/>
              </a:rPr>
              <a:t>Form for membership(Notification). </a:t>
            </a:r>
          </a:p>
          <a:p>
            <a:pPr marL="514350" indent="-514350">
              <a:buFont typeface="+mj-lt"/>
              <a:buAutoNum type="romanLcPeriod"/>
            </a:pPr>
            <a:r>
              <a:rPr lang="en-US" dirty="0" smtClean="0">
                <a:latin typeface="Times New Roman" panose="02020603050405020304" pitchFamily="18" charset="0"/>
                <a:cs typeface="Times New Roman" panose="02020603050405020304" pitchFamily="18" charset="0"/>
              </a:rPr>
              <a:t>Packages. </a:t>
            </a:r>
            <a:endParaRPr lang="en-US" dirty="0">
              <a:latin typeface="Times New Roman" panose="02020603050405020304" pitchFamily="18" charset="0"/>
              <a:cs typeface="Times New Roman" panose="02020603050405020304" pitchFamily="18" charset="0"/>
            </a:endParaRPr>
          </a:p>
          <a:p>
            <a:pPr marL="514350" indent="-514350">
              <a:buFont typeface="+mj-lt"/>
              <a:buAutoNum type="romanLcPeriod"/>
            </a:pPr>
            <a:r>
              <a:rPr lang="en-US" dirty="0" smtClean="0">
                <a:latin typeface="Times New Roman" panose="02020603050405020304" pitchFamily="18" charset="0"/>
                <a:cs typeface="Times New Roman" panose="02020603050405020304" pitchFamily="18" charset="0"/>
              </a:rPr>
              <a:t>Budget </a:t>
            </a:r>
            <a:r>
              <a:rPr lang="en-US" dirty="0">
                <a:latin typeface="Times New Roman" panose="02020603050405020304" pitchFamily="18" charset="0"/>
                <a:cs typeface="Times New Roman" panose="02020603050405020304" pitchFamily="18" charset="0"/>
              </a:rPr>
              <a:t>estimate and places. </a:t>
            </a:r>
          </a:p>
          <a:p>
            <a:pPr marL="514350" indent="-514350">
              <a:buFont typeface="+mj-lt"/>
              <a:buAutoNum type="romanLcPeriod"/>
            </a:pPr>
            <a:r>
              <a:rPr lang="en-US" dirty="0" smtClean="0">
                <a:latin typeface="Times New Roman" panose="02020603050405020304" pitchFamily="18" charset="0"/>
                <a:cs typeface="Times New Roman" panose="02020603050405020304" pitchFamily="18" charset="0"/>
              </a:rPr>
              <a:t>All </a:t>
            </a:r>
            <a:r>
              <a:rPr lang="en-US" dirty="0">
                <a:latin typeface="Times New Roman" panose="02020603050405020304" pitchFamily="18" charset="0"/>
                <a:cs typeface="Times New Roman" panose="02020603050405020304" pitchFamily="18" charset="0"/>
              </a:rPr>
              <a:t>total estimate of places user selected. </a:t>
            </a:r>
          </a:p>
          <a:p>
            <a:endParaRPr lang="en-US" dirty="0"/>
          </a:p>
        </p:txBody>
      </p:sp>
    </p:spTree>
    <p:extLst>
      <p:ext uri="{BB962C8B-B14F-4D97-AF65-F5344CB8AC3E}">
        <p14:creationId xmlns:p14="http://schemas.microsoft.com/office/powerpoint/2010/main" val="341295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effectLst>
                  <a:outerShdw blurRad="38100" dist="38100" dir="2700000" algn="tl">
                    <a:srgbClr val="000000">
                      <a:alpha val="43137"/>
                    </a:srgbClr>
                  </a:outerShdw>
                </a:effectLst>
                <a:latin typeface="Baskerville Old Face" panose="02020602080505020303" pitchFamily="18" charset="0"/>
              </a:rPr>
              <a:t>Hardware and Software Requirement</a:t>
            </a:r>
            <a:endParaRPr lang="en-US" b="1" i="1" dirty="0">
              <a:effectLst>
                <a:outerShdw blurRad="38100" dist="38100" dir="2700000" algn="tl">
                  <a:srgbClr val="000000">
                    <a:alpha val="43137"/>
                  </a:srgbClr>
                </a:outerShdw>
              </a:effectLst>
              <a:latin typeface="Baskerville Old Face" panose="02020602080505020303" pitchFamily="18" charset="0"/>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t>Software Requirements:</a:t>
            </a:r>
          </a:p>
          <a:p>
            <a:pPr marL="0" indent="0">
              <a:buNone/>
            </a:pPr>
            <a:r>
              <a:rPr lang="en-US" dirty="0"/>
              <a:t>•  Windows </a:t>
            </a:r>
            <a:r>
              <a:rPr lang="en-US" dirty="0" smtClean="0"/>
              <a:t>X, </a:t>
            </a:r>
            <a:r>
              <a:rPr lang="en-US" dirty="0"/>
              <a:t>Windows </a:t>
            </a:r>
            <a:r>
              <a:rPr lang="en-US" dirty="0" smtClean="0"/>
              <a:t> </a:t>
            </a:r>
            <a:endParaRPr lang="en-US" dirty="0"/>
          </a:p>
          <a:p>
            <a:pPr marL="0" indent="0">
              <a:buNone/>
            </a:pPr>
            <a:r>
              <a:rPr lang="en-US" dirty="0" smtClean="0"/>
              <a:t>•   Xampp control panel (Database).</a:t>
            </a:r>
            <a:endParaRPr lang="en-US" dirty="0"/>
          </a:p>
          <a:p>
            <a:pPr marL="0" indent="0">
              <a:buNone/>
            </a:pPr>
            <a:r>
              <a:rPr lang="en-US" dirty="0"/>
              <a:t>•  Visual </a:t>
            </a:r>
            <a:r>
              <a:rPr lang="en-US" dirty="0" smtClean="0"/>
              <a:t>studio 2022 (ver.1.72)</a:t>
            </a:r>
            <a:endParaRPr lang="en-US" dirty="0"/>
          </a:p>
          <a:p>
            <a:pPr marL="0" indent="0">
              <a:buNone/>
            </a:pPr>
            <a:endParaRPr lang="en-US" dirty="0"/>
          </a:p>
          <a:p>
            <a:pPr marL="0" indent="0">
              <a:buNone/>
            </a:pPr>
            <a:r>
              <a:rPr lang="en-US" dirty="0"/>
              <a:t>Hardware Components:</a:t>
            </a:r>
          </a:p>
          <a:p>
            <a:pPr marL="0" indent="0">
              <a:buNone/>
            </a:pPr>
            <a:r>
              <a:rPr lang="en-US" dirty="0"/>
              <a:t>•  Processor </a:t>
            </a:r>
            <a:r>
              <a:rPr lang="en-US" dirty="0" smtClean="0"/>
              <a:t>– Quad-Core</a:t>
            </a:r>
            <a:endParaRPr lang="en-US" dirty="0"/>
          </a:p>
          <a:p>
            <a:pPr marL="0" indent="0">
              <a:buNone/>
            </a:pPr>
            <a:r>
              <a:rPr lang="en-US" dirty="0"/>
              <a:t>•  Hard Disk – </a:t>
            </a:r>
            <a:r>
              <a:rPr lang="en-US" dirty="0" smtClean="0"/>
              <a:t>256 </a:t>
            </a:r>
            <a:r>
              <a:rPr lang="en-US" dirty="0"/>
              <a:t>GB</a:t>
            </a:r>
          </a:p>
          <a:p>
            <a:pPr marL="0" indent="0">
              <a:buNone/>
            </a:pPr>
            <a:r>
              <a:rPr lang="en-US" dirty="0"/>
              <a:t>•  Memory – </a:t>
            </a:r>
            <a:r>
              <a:rPr lang="en-US" dirty="0" smtClean="0"/>
              <a:t>8GB </a:t>
            </a:r>
            <a:r>
              <a:rPr lang="en-US" dirty="0"/>
              <a:t>RAM	</a:t>
            </a:r>
            <a:endParaRPr lang="en-US" dirty="0" smtClean="0"/>
          </a:p>
          <a:p>
            <a:pPr marL="0" indent="0">
              <a:buNone/>
            </a:pPr>
            <a:r>
              <a:rPr lang="en-US" dirty="0"/>
              <a:t>	</a:t>
            </a:r>
          </a:p>
        </p:txBody>
      </p:sp>
    </p:spTree>
    <p:extLst>
      <p:ext uri="{BB962C8B-B14F-4D97-AF65-F5344CB8AC3E}">
        <p14:creationId xmlns:p14="http://schemas.microsoft.com/office/powerpoint/2010/main" val="240178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Snap shot of working Module.</a:t>
            </a:r>
            <a:endParaRPr lang="en-US" dirty="0"/>
          </a:p>
        </p:txBody>
      </p:sp>
      <p:pic>
        <p:nvPicPr>
          <p:cNvPr id="8" name="Content Placeholder 7"/>
          <p:cNvPicPr>
            <a:picLocks noGrp="1" noChangeAspect="1"/>
          </p:cNvPicPr>
          <p:nvPr>
            <p:ph sz="half" idx="2"/>
          </p:nvPr>
        </p:nvPicPr>
        <p:blipFill>
          <a:blip r:embed="rId2"/>
          <a:stretch>
            <a:fillRect/>
          </a:stretch>
        </p:blipFill>
        <p:spPr>
          <a:xfrm>
            <a:off x="6524625" y="2833816"/>
            <a:ext cx="4448175" cy="2438401"/>
          </a:xfrm>
          <a:prstGeom prst="rect">
            <a:avLst/>
          </a:prstGeom>
        </p:spPr>
      </p:pic>
      <p:pic>
        <p:nvPicPr>
          <p:cNvPr id="7" name="Content Placeholder 6"/>
          <p:cNvPicPr>
            <a:picLocks noGrp="1" noChangeAspect="1"/>
          </p:cNvPicPr>
          <p:nvPr>
            <p:ph sz="half" idx="1"/>
          </p:nvPr>
        </p:nvPicPr>
        <p:blipFill>
          <a:blip r:embed="rId3"/>
          <a:stretch>
            <a:fillRect/>
          </a:stretch>
        </p:blipFill>
        <p:spPr>
          <a:xfrm>
            <a:off x="1371600" y="2833817"/>
            <a:ext cx="4448175" cy="2438400"/>
          </a:xfrm>
          <a:prstGeom prst="rect">
            <a:avLst/>
          </a:prstGeom>
        </p:spPr>
      </p:pic>
    </p:spTree>
    <p:extLst>
      <p:ext uri="{BB962C8B-B14F-4D97-AF65-F5344CB8AC3E}">
        <p14:creationId xmlns:p14="http://schemas.microsoft.com/office/powerpoint/2010/main" val="44903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Snap shot of working Module.</a:t>
            </a:r>
          </a:p>
        </p:txBody>
      </p:sp>
      <p:pic>
        <p:nvPicPr>
          <p:cNvPr id="5" name="Content Placeholder 4"/>
          <p:cNvPicPr>
            <a:picLocks noGrp="1" noChangeAspect="1"/>
          </p:cNvPicPr>
          <p:nvPr>
            <p:ph sz="half" idx="1"/>
          </p:nvPr>
        </p:nvPicPr>
        <p:blipFill>
          <a:blip r:embed="rId2"/>
          <a:stretch>
            <a:fillRect/>
          </a:stretch>
        </p:blipFill>
        <p:spPr>
          <a:xfrm>
            <a:off x="1371600" y="3068102"/>
            <a:ext cx="4448175" cy="2220590"/>
          </a:xfrm>
          <a:prstGeom prst="rect">
            <a:avLst/>
          </a:prstGeom>
        </p:spPr>
      </p:pic>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345575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and Disadvantages.</a:t>
            </a:r>
            <a:endParaRPr lang="en-US" dirty="0"/>
          </a:p>
        </p:txBody>
      </p:sp>
      <p:sp>
        <p:nvSpPr>
          <p:cNvPr id="3" name="Text Placeholder 2"/>
          <p:cNvSpPr>
            <a:spLocks noGrp="1"/>
          </p:cNvSpPr>
          <p:nvPr>
            <p:ph type="body" idx="1"/>
          </p:nvPr>
        </p:nvSpPr>
        <p:spPr/>
        <p:txBody>
          <a:bodyPr/>
          <a:lstStyle/>
          <a:p>
            <a:r>
              <a:rPr lang="en-US" dirty="0"/>
              <a:t>Advantages</a:t>
            </a:r>
          </a:p>
        </p:txBody>
      </p:sp>
      <p:sp>
        <p:nvSpPr>
          <p:cNvPr id="4" name="Content Placeholder 3"/>
          <p:cNvSpPr>
            <a:spLocks noGrp="1"/>
          </p:cNvSpPr>
          <p:nvPr>
            <p:ph sz="half" idx="2"/>
          </p:nvPr>
        </p:nvSpPr>
        <p:spPr/>
        <p:txBody>
          <a:bodyPr/>
          <a:lstStyle/>
          <a:p>
            <a:r>
              <a:rPr lang="en-US" dirty="0" smtClean="0"/>
              <a:t>Budget Estimate available.</a:t>
            </a:r>
          </a:p>
          <a:p>
            <a:r>
              <a:rPr lang="en-US" dirty="0" smtClean="0"/>
              <a:t>Flexible Interface.</a:t>
            </a:r>
          </a:p>
          <a:p>
            <a:r>
              <a:rPr lang="en-US" dirty="0" smtClean="0"/>
              <a:t>Easy to use and Attractive website.</a:t>
            </a:r>
          </a:p>
          <a:p>
            <a:r>
              <a:rPr lang="en-US" dirty="0" smtClean="0"/>
              <a:t>Packages (offers).</a:t>
            </a:r>
            <a:endParaRPr lang="en-US" dirty="0"/>
          </a:p>
        </p:txBody>
      </p:sp>
      <p:sp>
        <p:nvSpPr>
          <p:cNvPr id="5" name="Text Placeholder 4"/>
          <p:cNvSpPr>
            <a:spLocks noGrp="1"/>
          </p:cNvSpPr>
          <p:nvPr>
            <p:ph type="body" sz="quarter" idx="3"/>
          </p:nvPr>
        </p:nvSpPr>
        <p:spPr/>
        <p:txBody>
          <a:bodyPr/>
          <a:lstStyle/>
          <a:p>
            <a:r>
              <a:rPr lang="en-US" dirty="0"/>
              <a:t>Disadvantages.</a:t>
            </a:r>
          </a:p>
        </p:txBody>
      </p:sp>
      <p:sp>
        <p:nvSpPr>
          <p:cNvPr id="6" name="Content Placeholder 5"/>
          <p:cNvSpPr>
            <a:spLocks noGrp="1"/>
          </p:cNvSpPr>
          <p:nvPr>
            <p:ph sz="quarter" idx="4"/>
          </p:nvPr>
        </p:nvSpPr>
        <p:spPr/>
        <p:txBody>
          <a:bodyPr/>
          <a:lstStyle/>
          <a:p>
            <a:r>
              <a:rPr lang="en-US" dirty="0" smtClean="0"/>
              <a:t>Student level website.</a:t>
            </a:r>
          </a:p>
          <a:p>
            <a:r>
              <a:rPr lang="en-US" dirty="0" smtClean="0"/>
              <a:t>Only Gujarat state base.</a:t>
            </a:r>
          </a:p>
          <a:p>
            <a:r>
              <a:rPr lang="en-US" dirty="0" smtClean="0"/>
              <a:t>Booking not available for Transportation.</a:t>
            </a:r>
          </a:p>
          <a:p>
            <a:r>
              <a:rPr lang="en-US" dirty="0" smtClean="0"/>
              <a:t>Payments system not available.</a:t>
            </a:r>
            <a:endParaRPr lang="en-US" dirty="0"/>
          </a:p>
        </p:txBody>
      </p:sp>
    </p:spTree>
    <p:extLst>
      <p:ext uri="{BB962C8B-B14F-4D97-AF65-F5344CB8AC3E}">
        <p14:creationId xmlns:p14="http://schemas.microsoft.com/office/powerpoint/2010/main" val="40375802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6722C5-B529-4491-808D-2D5A0D242BA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3199E8A-3253-45E5-B33A-F34129B7AA2B}">
  <ds:schemaRefs>
    <ds:schemaRef ds:uri="http://schemas.microsoft.com/sharepoint/v3/contenttype/forms"/>
  </ds:schemaRefs>
</ds:datastoreItem>
</file>

<file path=customXml/itemProps3.xml><?xml version="1.0" encoding="utf-8"?>
<ds:datastoreItem xmlns:ds="http://schemas.openxmlformats.org/officeDocument/2006/customXml" ds:itemID="{7FAD4C99-7793-446D-B40E-9C65086CB8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0</TotalTime>
  <Words>406</Words>
  <Application>Microsoft Office PowerPoint</Application>
  <PresentationFormat>Widescreen</PresentationFormat>
  <Paragraphs>63</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Baskerville Old Face</vt:lpstr>
      <vt:lpstr>Calibri</vt:lpstr>
      <vt:lpstr>Franklin Gothic Book</vt:lpstr>
      <vt:lpstr>Times New Roman</vt:lpstr>
      <vt:lpstr>Wingdings</vt:lpstr>
      <vt:lpstr>Crop</vt:lpstr>
      <vt:lpstr>TMS: Tours management system</vt:lpstr>
      <vt:lpstr>Make a Plan</vt:lpstr>
      <vt:lpstr>Member Details</vt:lpstr>
      <vt:lpstr>Introduction:-</vt:lpstr>
      <vt:lpstr>Abstract</vt:lpstr>
      <vt:lpstr>Hardware and Software Requirement</vt:lpstr>
      <vt:lpstr>Snap shot of working Module.</vt:lpstr>
      <vt:lpstr>Snap shot of working Module.</vt:lpstr>
      <vt:lpstr>Advantages and Disadvantages.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2022-10-11T04:52:48Z</dcterms:created>
  <dcterms:modified xsi:type="dcterms:W3CDTF">2022-10-11T06:51:39Z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